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0" r:id="rId4"/>
    <p:sldId id="261" r:id="rId5"/>
    <p:sldId id="259" r:id="rId6"/>
    <p:sldId id="262" r:id="rId7"/>
    <p:sldId id="258" r:id="rId8"/>
    <p:sldId id="263" r:id="rId9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6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91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809BF-4DDF-41EA-8252-F2A85914EFD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48D4D-73C2-441E-B9FD-B99161F4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97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8D4D-73C2-441E-B9FD-B99161F4B9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16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43311-C4A2-BEBC-C4ED-44B81470B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5D84E4-B214-1CDC-34B9-D1AA52B8D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F51998-B4B4-4F65-D37F-D18BD3F32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B85C01-5CD3-07CA-465C-7C0A23192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8D243C-C932-5D5E-4590-AEC0D9E4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5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3A64E0-DEF7-6828-D128-4DC866513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3F4DDA-8863-4DEE-E0B2-ED0A156A2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75DDC5-8849-767F-0B29-FD796A6D8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4B3F5B-7EBD-7D64-5B36-981BEFF6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0405CD-C104-F47A-5078-610222B37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5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7E520A-2549-D1A0-479C-4A9CBF5C6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4A3D17-2F16-3529-70F1-7D6FBBF60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7CBB8C-FE05-EF0B-49FC-3D7E1AA4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474A2D-36C9-FF92-1D67-7E327A8E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7B4748-3321-4BCE-20DF-F2424901C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5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56EFE2-DA22-CCC1-3A5E-5FA8F3D8A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A51C6C-7019-9305-0BA5-8AE6DE0E5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863526-4759-2B42-E41E-9A36555D3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90343F-F0EC-A8B4-7E0C-E7864A07F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3AAA65-AEDF-7692-9B0A-F561B822A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8BA318-AD11-C395-8A12-1354B423C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60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1A9FD-53AE-CCBF-3531-4463E15D9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94CA65-E372-8833-4A90-CA0C61160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53A354-D48D-5976-CA09-CBC9410AE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156C1B0-06BD-34B7-715D-7FF0938E14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8FCF912-555A-9542-17E6-058EBEDFBC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28E28B2-2F4C-58EA-218D-840BE7F6F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D5F1739-7352-6F14-2131-FD5A2CAE7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6D3214B-91FF-3727-E42D-D41A55C27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46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96100-C949-C1C5-45B1-03BD9C7AD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82D91B-9AD6-DBB5-5B50-97FD070D1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48F5F5-9013-E4D1-62F6-3D0511E2E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5F6EBFE-15C3-E010-EF4F-513499239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65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B0B7640-E055-3493-3EAE-559528333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0DF84C-6900-5184-E4A9-CA91C980F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30DAC7-1C11-E6E2-2E6C-333EE21C4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06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A300DF-F268-90D8-D765-5A5E2C8F6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842E72-DA2D-011C-CB60-ACB88844F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6A9E31-213A-788E-9FDA-67813F1EE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7765D8-A081-B510-356E-88118754C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C700F9-E55F-D466-BB17-2F9BAC2DE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0EC162-5F0E-816E-C737-8AAB06699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8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6E08B-61B1-C09B-1EB6-82F31D1D6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2537A3-411C-3F0F-75B4-0466C482181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A1E1FB-F6E5-90EA-3962-D2DB2D724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9F444B-167C-0B5E-491E-4AD051428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EC1D63-8C99-BD55-D8E9-092CF58E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51D9B9-B4F0-A72A-81FC-FED9F9131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3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5315A-12E1-71E9-3FC5-22869D88E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31F346-0EA2-3F23-56C3-C96893E69E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6CDE4D-AEF2-38C7-F924-88534CE30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693B83-093B-5ABB-387D-C159C2EF7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73258F-8913-A35D-2E13-B893C2D28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39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E41C15F-7F9F-3A7D-6E23-68F20758C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03E353-528D-F4A6-3273-33D99970B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E3E83C-3DC8-3914-39CD-00F980384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250714-298B-A313-1292-BED756E19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869621-83AA-AF66-F651-6E74193C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56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3B350F-ED9F-85D6-3E13-7D8BF540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54A6C4-A23A-FBD1-1410-ED3649696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28B102-16BA-CF7D-A544-96CCB8E6EF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07E0F1-29C2-4FC0-9B7A-B3B50F6F4EB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411067-2492-2364-1EC3-9ADF6C0E4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9B36BE-E886-A1A7-F5FA-B640DBD181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E21627-4C43-49A0-B4C8-F22555AA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36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terfax.ru/business/1120589" TargetMode="External"/><Relationship Id="rId5" Type="http://schemas.openxmlformats.org/officeDocument/2006/relationships/hyperlink" Target="https://www.kommersant.ru/doc/8907386" TargetMode="External"/><Relationship Id="rId4" Type="http://schemas.openxmlformats.org/officeDocument/2006/relationships/hyperlink" Target="https://www.interfax.ru/business/111317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terfax.ru/business/1113177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frankmedia.ru/27047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onsultant.ru/document/cons_doc_LAW_520728/" TargetMode="External"/><Relationship Id="rId11" Type="http://schemas.openxmlformats.org/officeDocument/2006/relationships/hyperlink" Target="https://www.cbr.ru/analytics/nps/sbp/4_2025/" TargetMode="External"/><Relationship Id="rId5" Type="http://schemas.openxmlformats.org/officeDocument/2006/relationships/hyperlink" Target="https://www.klerk.ru/buh/news/704705/" TargetMode="External"/><Relationship Id="rId10" Type="http://schemas.openxmlformats.org/officeDocument/2006/relationships/hyperlink" Target="https://www.cbr.ru/Collection/Collection/File/49252/results_2023.pdf" TargetMode="External"/><Relationship Id="rId4" Type="http://schemas.openxmlformats.org/officeDocument/2006/relationships/hyperlink" Target="https://www.kommersant.ru/doc/8844221" TargetMode="External"/><Relationship Id="rId9" Type="http://schemas.openxmlformats.org/officeDocument/2006/relationships/hyperlink" Target="https://www.kommersant.ru/doc/890738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D495E2-8232-2946-E051-FD9B64E35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004" y="377518"/>
            <a:ext cx="4524595" cy="12396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A2CF48-8E41-CBF3-99C0-31960FE5F985}"/>
              </a:ext>
            </a:extLst>
          </p:cNvPr>
          <p:cNvSpPr txBox="1"/>
          <p:nvPr/>
        </p:nvSpPr>
        <p:spPr>
          <a:xfrm>
            <a:off x="438753" y="2551837"/>
            <a:ext cx="109382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Fira Sans Book" panose="020B0503050000020004" pitchFamily="34" charset="0"/>
              </a:rPr>
              <a:t>АДАПТАЦИОННЫЕ ПРАКТИКИ ПОТРЕБИТЕЛЕЙ БАНКОВСКИХ УСЛУГ В УСЛОВИЯХ САНКЦИОННЫХ ОГРАНИЧЕНИЙ</a:t>
            </a:r>
            <a:endParaRPr lang="en-US" sz="3600" dirty="0">
              <a:latin typeface="Fira Sans Book" panose="020B05030500000200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8FF643-15A7-CA4D-8A89-D5F0C42E3843}"/>
              </a:ext>
            </a:extLst>
          </p:cNvPr>
          <p:cNvSpPr txBox="1"/>
          <p:nvPr/>
        </p:nvSpPr>
        <p:spPr>
          <a:xfrm>
            <a:off x="438753" y="4810539"/>
            <a:ext cx="6652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Fira Sans Book" panose="020B0503050000020004" pitchFamily="34" charset="0"/>
              </a:rPr>
              <a:t>Научный руководитель:</a:t>
            </a:r>
          </a:p>
          <a:p>
            <a:r>
              <a:rPr lang="ru-RU" dirty="0">
                <a:latin typeface="Fira Sans Book" panose="020B0503050000020004" pitchFamily="34" charset="0"/>
              </a:rPr>
              <a:t>Семёнов Максим Юрьевич, профессор, к. соц. н.</a:t>
            </a:r>
          </a:p>
          <a:p>
            <a:endParaRPr lang="ru-RU" dirty="0">
              <a:latin typeface="Fira Sans Book" panose="020B0503050000020004" pitchFamily="34" charset="0"/>
            </a:endParaRPr>
          </a:p>
          <a:p>
            <a:r>
              <a:rPr lang="ru-RU" dirty="0">
                <a:latin typeface="Fira Sans Book" panose="020B0503050000020004" pitchFamily="34" charset="0"/>
              </a:rPr>
              <a:t>Аспирант:</a:t>
            </a:r>
          </a:p>
          <a:p>
            <a:r>
              <a:rPr lang="ru-RU" dirty="0">
                <a:latin typeface="Fira Sans Book" panose="020B0503050000020004" pitchFamily="34" charset="0"/>
              </a:rPr>
              <a:t>Цой Артём </a:t>
            </a:r>
            <a:endParaRPr lang="en-US" dirty="0">
              <a:latin typeface="Fira Sans Book" panose="020B05030500000200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7364BD-78E2-FBA2-3706-E33AD09917CF}"/>
              </a:ext>
            </a:extLst>
          </p:cNvPr>
          <p:cNvSpPr txBox="1"/>
          <p:nvPr/>
        </p:nvSpPr>
        <p:spPr>
          <a:xfrm rot="16200000">
            <a:off x="11303765" y="5944174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Fira Sans Book" panose="020B0503050000020004" pitchFamily="34" charset="0"/>
              </a:rPr>
              <a:t>16.10.</a:t>
            </a:r>
            <a:r>
              <a:rPr lang="ru-RU" b="1" dirty="0">
                <a:solidFill>
                  <a:schemeClr val="bg1"/>
                </a:solidFill>
                <a:latin typeface="Fira Sans Book" panose="020B0503050000020004" pitchFamily="34" charset="0"/>
              </a:rPr>
              <a:t>2026</a:t>
            </a:r>
            <a:endParaRPr lang="en-US" b="1" dirty="0">
              <a:solidFill>
                <a:schemeClr val="bg1"/>
              </a:solidFill>
              <a:latin typeface="Fira Sans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177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0EDE8B-0809-EFFA-6801-A4162AA97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C8DB2B-E998-18F1-43E1-BCAD8879B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495" y="264875"/>
            <a:ext cx="2107095" cy="577286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EC05EEA-A63F-A886-BF15-ECD9F3E3F83D}"/>
              </a:ext>
            </a:extLst>
          </p:cNvPr>
          <p:cNvSpPr/>
          <p:nvPr/>
        </p:nvSpPr>
        <p:spPr>
          <a:xfrm>
            <a:off x="3867979" y="2544417"/>
            <a:ext cx="3448878" cy="1769165"/>
          </a:xfrm>
          <a:prstGeom prst="roundRect">
            <a:avLst/>
          </a:prstGeom>
          <a:noFill/>
          <a:ln>
            <a:solidFill>
              <a:srgbClr val="8068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03C5FC63-A411-F1E7-165D-0AC72031619E}"/>
              </a:ext>
            </a:extLst>
          </p:cNvPr>
          <p:cNvCxnSpPr>
            <a:cxnSpLocks/>
          </p:cNvCxnSpPr>
          <p:nvPr/>
        </p:nvCxnSpPr>
        <p:spPr>
          <a:xfrm>
            <a:off x="2451652" y="3428999"/>
            <a:ext cx="1053549" cy="0"/>
          </a:xfrm>
          <a:prstGeom prst="straightConnector1">
            <a:avLst/>
          </a:prstGeom>
          <a:ln>
            <a:solidFill>
              <a:srgbClr val="8068A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B7C923B3-AFA1-2191-020D-E6292B7649EC}"/>
              </a:ext>
            </a:extLst>
          </p:cNvPr>
          <p:cNvCxnSpPr>
            <a:cxnSpLocks/>
          </p:cNvCxnSpPr>
          <p:nvPr/>
        </p:nvCxnSpPr>
        <p:spPr>
          <a:xfrm>
            <a:off x="7540488" y="3405807"/>
            <a:ext cx="602973" cy="0"/>
          </a:xfrm>
          <a:prstGeom prst="straightConnector1">
            <a:avLst/>
          </a:prstGeom>
          <a:ln>
            <a:solidFill>
              <a:srgbClr val="8068A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3D6203C-6369-6753-069C-70E5DC763E4A}"/>
              </a:ext>
            </a:extLst>
          </p:cNvPr>
          <p:cNvSpPr txBox="1"/>
          <p:nvPr/>
        </p:nvSpPr>
        <p:spPr>
          <a:xfrm>
            <a:off x="366091" y="1225396"/>
            <a:ext cx="292873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Уход МПС</a:t>
            </a:r>
            <a:endParaRPr lang="en-US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Удаление приложений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Отключение от платёжных систем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Ограничения НСПК (включая санкции)</a:t>
            </a:r>
            <a:endParaRPr lang="en-US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Усиление комплаенса в третьих странах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Ограничения со стороны ЦБ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Политика «самозапретов» и антифрод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Цифровой рубль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Мобильный интернет</a:t>
            </a:r>
            <a:endParaRPr lang="en-US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Fira Sans Book" panose="020B05030500000200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617875-6B66-68C8-6174-03FC71A66FAA}"/>
              </a:ext>
            </a:extLst>
          </p:cNvPr>
          <p:cNvSpPr txBox="1"/>
          <p:nvPr/>
        </p:nvSpPr>
        <p:spPr>
          <a:xfrm>
            <a:off x="8143461" y="897428"/>
            <a:ext cx="354495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ФНС – 2024: 2 млн. счетов зарубежом – налоговых резидентов (по авто обмену)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Использование «других» инструментов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Доля безналичных платежей снизилась до 88,4% из-за спроса граждан на наличные </a:t>
            </a:r>
            <a:r>
              <a:rPr lang="en-US" sz="1600" dirty="0">
                <a:latin typeface="Fira Sans Book" panose="020B0503050000020004" pitchFamily="34" charset="0"/>
                <a:sym typeface="Wingdings" panose="05000000000000000000" pitchFamily="2" charset="2"/>
              </a:rPr>
              <a:t> </a:t>
            </a:r>
            <a:r>
              <a:rPr lang="ru-RU" sz="1600" dirty="0">
                <a:latin typeface="Fira Sans Book" panose="020B0503050000020004" pitchFamily="34" charset="0"/>
              </a:rPr>
              <a:t>(21,3 трлн ₽ наличных в обращении — рекорд)</a:t>
            </a:r>
            <a:endParaRPr lang="en-US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22,3 млн россиян с действующим самозапретом на кредиты</a:t>
            </a:r>
            <a:endParaRPr lang="en-US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Fira Sans Book" panose="020B05030500000200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Fira Sans Book" panose="020B0503050000020004" pitchFamily="34" charset="0"/>
              </a:rPr>
              <a:t>220 тыс. кошельков цифрового рубля за первый месяц</a:t>
            </a:r>
            <a:endParaRPr lang="en-US" sz="1600" dirty="0">
              <a:latin typeface="Fira Sans Book" panose="020B05030500000200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84E25B-78D0-D16E-BFC1-3B73482E0BBB}"/>
              </a:ext>
            </a:extLst>
          </p:cNvPr>
          <p:cNvSpPr txBox="1"/>
          <p:nvPr/>
        </p:nvSpPr>
        <p:spPr>
          <a:xfrm>
            <a:off x="366091" y="5842044"/>
            <a:ext cx="88758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Fira Sans Book" panose="020B0503050000020004" pitchFamily="34" charset="0"/>
              </a:rPr>
              <a:t>Источники:</a:t>
            </a:r>
          </a:p>
          <a:p>
            <a:pPr marL="342900" indent="-342900">
              <a:buAutoNum type="arabicPeriod"/>
            </a:pPr>
            <a:r>
              <a:rPr lang="en-US" sz="900" dirty="0">
                <a:latin typeface="Fira Sans Book" panose="020B0503050000020004" pitchFamily="34" charset="0"/>
                <a:hlinkClick r:id="rId4"/>
              </a:rPr>
              <a:t>https://www.interfax.ru/business/1113177</a:t>
            </a:r>
            <a:endParaRPr lang="ru-RU" sz="900" dirty="0">
              <a:latin typeface="Fira Sans Book" panose="020B0503050000020004" pitchFamily="34" charset="0"/>
            </a:endParaRPr>
          </a:p>
          <a:p>
            <a:pPr marL="342900" indent="-342900">
              <a:buAutoNum type="arabicPeriod"/>
            </a:pPr>
            <a:r>
              <a:rPr lang="en-US" sz="900" dirty="0">
                <a:latin typeface="Fira Sans Book" panose="020B0503050000020004" pitchFamily="34" charset="0"/>
                <a:hlinkClick r:id="rId5"/>
              </a:rPr>
              <a:t>https://www.kommersant.ru/doc/8907386</a:t>
            </a:r>
            <a:endParaRPr lang="ru-RU" sz="900" dirty="0">
              <a:latin typeface="Fira Sans Book" panose="020B0503050000020004" pitchFamily="34" charset="0"/>
            </a:endParaRPr>
          </a:p>
          <a:p>
            <a:pPr marL="342900" indent="-342900">
              <a:buAutoNum type="arabicPeriod"/>
            </a:pPr>
            <a:r>
              <a:rPr lang="en-US" sz="900" dirty="0">
                <a:latin typeface="Fira Sans Book" panose="020B0503050000020004" pitchFamily="34" charset="0"/>
                <a:hlinkClick r:id="rId6"/>
              </a:rPr>
              <a:t>https://www.interfax.ru/business/1120589</a:t>
            </a:r>
            <a:endParaRPr lang="ru-RU" sz="900" dirty="0">
              <a:latin typeface="Fira Sans Book" panose="020B0503050000020004" pitchFamily="34" charset="0"/>
            </a:endParaRPr>
          </a:p>
          <a:p>
            <a:pPr marL="342900" indent="-342900">
              <a:buAutoNum type="arabicPeriod"/>
            </a:pPr>
            <a:r>
              <a:rPr lang="en-US" sz="900" dirty="0">
                <a:latin typeface="Fira Sans Book" panose="020B0503050000020004" pitchFamily="34" charset="0"/>
              </a:rPr>
              <a:t>https://frankmedia.ru/270471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124D36-59FA-54EF-480F-E45424AD4F73}"/>
              </a:ext>
            </a:extLst>
          </p:cNvPr>
          <p:cNvSpPr txBox="1"/>
          <p:nvPr/>
        </p:nvSpPr>
        <p:spPr>
          <a:xfrm>
            <a:off x="366091" y="2510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Fira Sans Book" panose="020B0503050000020004" pitchFamily="34" charset="0"/>
              </a:rPr>
              <a:t>Актуальность</a:t>
            </a:r>
            <a:endParaRPr lang="en-US" sz="3200" dirty="0">
              <a:latin typeface="Fira Sans Book" panose="020B05030500000200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8AC9B3F-8146-E740-33EF-5B8743D0B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2960" y="2231934"/>
            <a:ext cx="2275604" cy="227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28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7D0326-E865-3138-65E1-E81BE5645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E52D77-3063-89A9-C64E-7413E6D10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495" y="264875"/>
            <a:ext cx="2107095" cy="5772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EA4BD82-D2CB-0D07-D1AB-D821A972160E}"/>
              </a:ext>
            </a:extLst>
          </p:cNvPr>
          <p:cNvSpPr txBox="1"/>
          <p:nvPr/>
        </p:nvSpPr>
        <p:spPr>
          <a:xfrm>
            <a:off x="366091" y="2510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Fira Sans Book" panose="020B0503050000020004" pitchFamily="34" charset="0"/>
              </a:rPr>
              <a:t>Проблема</a:t>
            </a:r>
            <a:endParaRPr lang="en-US" sz="3200" dirty="0">
              <a:latin typeface="Fira Sans Book" panose="020B050305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16DEA-FC2A-5E00-19C9-55C1B053C91B}"/>
              </a:ext>
            </a:extLst>
          </p:cNvPr>
          <p:cNvSpPr txBox="1"/>
          <p:nvPr/>
        </p:nvSpPr>
        <p:spPr>
          <a:xfrm>
            <a:off x="366091" y="1139182"/>
            <a:ext cx="82610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Fira Sans Book" panose="020B0503050000020004" pitchFamily="34" charset="0"/>
              </a:rPr>
              <a:t>Противоречие между масштабом санкционной трансформации банковского института, затронувшей почти всё население, и отсутствием социологического знания о том, какие адаптационные практики складываются у разных социальных групп, от каких ресурсов это зависит и какие новые линии неравенства при этом возникают.</a:t>
            </a:r>
            <a:endParaRPr lang="en-US" dirty="0">
              <a:latin typeface="Fira Sans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994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72B451-DB29-8F03-43FA-3BDB541AF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CD5F8C-18D2-692A-B50B-22E1F81C6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495" y="264875"/>
            <a:ext cx="2107095" cy="5772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F5158A4-B36D-DFE7-2CB1-EDB09D5C6F70}"/>
              </a:ext>
            </a:extLst>
          </p:cNvPr>
          <p:cNvSpPr txBox="1"/>
          <p:nvPr/>
        </p:nvSpPr>
        <p:spPr>
          <a:xfrm>
            <a:off x="366091" y="2510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Fira Sans Book" panose="020B0503050000020004" pitchFamily="34" charset="0"/>
              </a:rPr>
              <a:t>Цель</a:t>
            </a:r>
            <a:endParaRPr lang="en-US" sz="3200" dirty="0">
              <a:latin typeface="Fira Sans Book" panose="020B050305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0B9292-6889-9907-20C7-CF29535A9104}"/>
              </a:ext>
            </a:extLst>
          </p:cNvPr>
          <p:cNvSpPr txBox="1"/>
          <p:nvPr/>
        </p:nvSpPr>
        <p:spPr>
          <a:xfrm>
            <a:off x="366091" y="1139182"/>
            <a:ext cx="82610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Fira Sans Book" panose="020B0503050000020004" pitchFamily="34" charset="0"/>
              </a:rPr>
              <a:t>В</a:t>
            </a:r>
            <a:r>
              <a:rPr lang="en-US" dirty="0" err="1">
                <a:latin typeface="Fira Sans Book" panose="020B0503050000020004" pitchFamily="34" charset="0"/>
              </a:rPr>
              <a:t>ыявить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структуру</a:t>
            </a:r>
            <a:r>
              <a:rPr lang="en-US" dirty="0">
                <a:latin typeface="Fira Sans Book" panose="020B0503050000020004" pitchFamily="34" charset="0"/>
              </a:rPr>
              <a:t> и </a:t>
            </a:r>
            <a:r>
              <a:rPr lang="en-US" dirty="0" err="1">
                <a:latin typeface="Fira Sans Book" panose="020B0503050000020004" pitchFamily="34" charset="0"/>
              </a:rPr>
              <a:t>типы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адаптационных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практик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потребителей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банковских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услуг</a:t>
            </a:r>
            <a:r>
              <a:rPr lang="en-US" dirty="0">
                <a:latin typeface="Fira Sans Book" panose="020B0503050000020004" pitchFamily="34" charset="0"/>
              </a:rPr>
              <a:t> в </a:t>
            </a:r>
            <a:r>
              <a:rPr lang="en-US" dirty="0" err="1">
                <a:latin typeface="Fira Sans Book" panose="020B0503050000020004" pitchFamily="34" charset="0"/>
              </a:rPr>
              <a:t>условиях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санкционных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ограничений</a:t>
            </a:r>
            <a:r>
              <a:rPr lang="en-US" dirty="0">
                <a:latin typeface="Fira Sans Book" panose="020B0503050000020004" pitchFamily="34" charset="0"/>
              </a:rPr>
              <a:t>, </a:t>
            </a:r>
            <a:r>
              <a:rPr lang="en-US" dirty="0" err="1">
                <a:latin typeface="Fira Sans Book" panose="020B0503050000020004" pitchFamily="34" charset="0"/>
              </a:rPr>
              <a:t>их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социальные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основания</a:t>
            </a:r>
            <a:r>
              <a:rPr lang="en-US" dirty="0">
                <a:latin typeface="Fira Sans Book" panose="020B0503050000020004" pitchFamily="34" charset="0"/>
              </a:rPr>
              <a:t> и </a:t>
            </a:r>
            <a:r>
              <a:rPr lang="en-US" dirty="0" err="1">
                <a:latin typeface="Fira Sans Book" panose="020B0503050000020004" pitchFamily="34" charset="0"/>
              </a:rPr>
              <a:t>институциональные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условия</a:t>
            </a:r>
            <a:endParaRPr lang="en-US" dirty="0">
              <a:latin typeface="Fira Sans Book" panose="020B050305000002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C6F714-05DF-A9E5-FAA9-8A6237C0A429}"/>
              </a:ext>
            </a:extLst>
          </p:cNvPr>
          <p:cNvSpPr txBox="1"/>
          <p:nvPr/>
        </p:nvSpPr>
        <p:spPr>
          <a:xfrm>
            <a:off x="366091" y="3613905"/>
            <a:ext cx="34902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Fira Sans Book" panose="020B0503050000020004" pitchFamily="34" charset="0"/>
              </a:rPr>
              <a:t>Э</a:t>
            </a:r>
            <a:r>
              <a:rPr lang="en-US" dirty="0" err="1">
                <a:latin typeface="Fira Sans Book" panose="020B0503050000020004" pitchFamily="34" charset="0"/>
              </a:rPr>
              <a:t>кономически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активное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население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как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потребители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банковских</a:t>
            </a:r>
            <a:r>
              <a:rPr lang="en-US" dirty="0">
                <a:latin typeface="Fira Sans Book" panose="020B0503050000020004" pitchFamily="34" charset="0"/>
              </a:rPr>
              <a:t> </a:t>
            </a:r>
            <a:r>
              <a:rPr lang="en-US" dirty="0" err="1">
                <a:latin typeface="Fira Sans Book" panose="020B0503050000020004" pitchFamily="34" charset="0"/>
              </a:rPr>
              <a:t>услуг</a:t>
            </a:r>
            <a:endParaRPr lang="en-US" dirty="0">
              <a:latin typeface="Fira Sans Book" panose="020B05030500000200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3ECC68-5D04-05D8-F94C-6E589D547C96}"/>
              </a:ext>
            </a:extLst>
          </p:cNvPr>
          <p:cNvSpPr txBox="1"/>
          <p:nvPr/>
        </p:nvSpPr>
        <p:spPr>
          <a:xfrm>
            <a:off x="366091" y="2967574"/>
            <a:ext cx="40866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Fira Sans Book" panose="020B0503050000020004" pitchFamily="34" charset="0"/>
              </a:rPr>
              <a:t>Объект</a:t>
            </a:r>
            <a:endParaRPr lang="en-US" sz="3200" dirty="0">
              <a:latin typeface="Fira Sans Book" panose="020B05030500000200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F16D35-3E77-C60E-D0A1-CB23C6499CC7}"/>
              </a:ext>
            </a:extLst>
          </p:cNvPr>
          <p:cNvSpPr txBox="1"/>
          <p:nvPr/>
        </p:nvSpPr>
        <p:spPr>
          <a:xfrm>
            <a:off x="4772439" y="3613905"/>
            <a:ext cx="5643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Fira Sans Book" panose="020B0503050000020004" pitchFamily="34" charset="0"/>
              </a:rPr>
              <a:t>Социальная дифференциация и институциональные условия адаптационных практик: их элементы, типы, ресурсы и барьеры</a:t>
            </a:r>
            <a:endParaRPr lang="en-US" dirty="0">
              <a:latin typeface="Fira Sans Book" panose="020B05030500000200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8C0801-5932-BF74-E690-E22D6DCE984F}"/>
              </a:ext>
            </a:extLst>
          </p:cNvPr>
          <p:cNvSpPr txBox="1"/>
          <p:nvPr/>
        </p:nvSpPr>
        <p:spPr>
          <a:xfrm>
            <a:off x="4772439" y="2967574"/>
            <a:ext cx="40866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Fira Sans Book" panose="020B0503050000020004" pitchFamily="34" charset="0"/>
              </a:rPr>
              <a:t>Предмет</a:t>
            </a:r>
            <a:endParaRPr lang="en-US" sz="3200" dirty="0">
              <a:latin typeface="Fira Sans Book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807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CDC835-085C-82F0-EE9C-8909DEB63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023D65-8029-04C4-BDB7-E31310C63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495" y="264875"/>
            <a:ext cx="2107095" cy="5772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C24BE9C-B38C-490C-3D16-76A87DE3C413}"/>
              </a:ext>
            </a:extLst>
          </p:cNvPr>
          <p:cNvSpPr txBox="1"/>
          <p:nvPr/>
        </p:nvSpPr>
        <p:spPr>
          <a:xfrm>
            <a:off x="366091" y="2510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Fira Sans Book" panose="020B0503050000020004" pitchFamily="34" charset="0"/>
              </a:rPr>
              <a:t>КОНТЕКСТ 5.4.4</a:t>
            </a:r>
            <a:endParaRPr lang="en-US" sz="3200" dirty="0">
              <a:latin typeface="Fira Sans Book" panose="020B05030500000200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ACAB007-261C-DD71-388D-287DD4CDE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880608"/>
              </p:ext>
            </p:extLst>
          </p:nvPr>
        </p:nvGraphicFramePr>
        <p:xfrm>
          <a:off x="366091" y="1475429"/>
          <a:ext cx="8683488" cy="31893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341744">
                  <a:extLst>
                    <a:ext uri="{9D8B030D-6E8A-4147-A177-3AD203B41FA5}">
                      <a16:colId xmlns:a16="http://schemas.microsoft.com/office/drawing/2014/main" val="3010772708"/>
                    </a:ext>
                  </a:extLst>
                </a:gridCol>
                <a:gridCol w="4341744">
                  <a:extLst>
                    <a:ext uri="{9D8B030D-6E8A-4147-A177-3AD203B41FA5}">
                      <a16:colId xmlns:a16="http://schemas.microsoft.com/office/drawing/2014/main" val="1040584695"/>
                    </a:ext>
                  </a:extLst>
                </a:gridCol>
              </a:tblGrid>
              <a:tr h="4556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effectLst/>
                          <a:latin typeface="Fira Sans Book" panose="020B0503050000020004" pitchFamily="34" charset="0"/>
                        </a:rPr>
                        <a:t>Паспорт 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5.4.4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effectLst/>
                          <a:latin typeface="Fira Sans Book" panose="020B0503050000020004" pitchFamily="34" charset="0"/>
                        </a:rPr>
                        <a:t>Соотнесение</a:t>
                      </a:r>
                      <a:endParaRPr lang="en-US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5779662"/>
                  </a:ext>
                </a:extLst>
              </a:tr>
              <a:tr h="11390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п. 7 </a:t>
                      </a:r>
                      <a:r>
                        <a:rPr lang="ru-RU" dirty="0">
                          <a:effectLst/>
                          <a:latin typeface="Fira Sans Book" panose="020B0503050000020004" pitchFamily="34" charset="0"/>
                        </a:rPr>
                        <a:t>-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Динамика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и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адаптация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социальных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групп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и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слоев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в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трансформирующемся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обществе</a:t>
                      </a:r>
                      <a:endParaRPr lang="en-US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Адаптация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групп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к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санкционному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шоку</a:t>
                      </a:r>
                      <a:endParaRPr lang="en-US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004311"/>
                  </a:ext>
                </a:extLst>
              </a:tr>
              <a:tr h="797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пп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. 4, 5 </a:t>
                      </a:r>
                      <a:r>
                        <a:rPr lang="ru-RU" dirty="0">
                          <a:effectLst/>
                          <a:latin typeface="Fira Sans Book" panose="020B0503050000020004" pitchFamily="34" charset="0"/>
                        </a:rPr>
                        <a:t>-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дифференциация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и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новые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формы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неравенства</a:t>
                      </a:r>
                      <a:endParaRPr lang="en-US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  <a:latin typeface="Fira Sans Book" panose="020B0503050000020004" pitchFamily="34" charset="0"/>
                        </a:rPr>
                        <a:t>Неравные ресурсы и пути адаптации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2673840"/>
                  </a:ext>
                </a:extLst>
              </a:tr>
              <a:tr h="797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п. 20 </a:t>
                      </a:r>
                      <a:r>
                        <a:rPr lang="ru-RU" dirty="0">
                          <a:effectLst/>
                          <a:latin typeface="Fira Sans Book" panose="020B0503050000020004" pitchFamily="34" charset="0"/>
                        </a:rPr>
                        <a:t>-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социальные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институты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и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их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трансформация</a:t>
                      </a:r>
                      <a:endParaRPr lang="en-US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Банкинг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как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институт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;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банки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и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их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работники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как</a:t>
                      </a:r>
                      <a:r>
                        <a:rPr lang="en-US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dirty="0" err="1">
                          <a:effectLst/>
                          <a:latin typeface="Fira Sans Book" panose="020B0503050000020004" pitchFamily="34" charset="0"/>
                        </a:rPr>
                        <a:t>посредники</a:t>
                      </a:r>
                      <a:endParaRPr lang="en-US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4592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5991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779D34-8C3D-E565-F71D-8D0B74F20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5B1C28-B868-16F5-F06B-5C5E19CA5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495" y="264875"/>
            <a:ext cx="2107095" cy="5772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ED5048D-2848-AF26-C50A-AB0E94E4311E}"/>
              </a:ext>
            </a:extLst>
          </p:cNvPr>
          <p:cNvSpPr txBox="1"/>
          <p:nvPr/>
        </p:nvSpPr>
        <p:spPr>
          <a:xfrm>
            <a:off x="366091" y="2510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Fira Sans Book" panose="020B0503050000020004" pitchFamily="34" charset="0"/>
              </a:rPr>
              <a:t>ИСТОЧНИКИ И АВТОРЫ</a:t>
            </a:r>
            <a:endParaRPr lang="en-US" sz="3200" dirty="0">
              <a:latin typeface="Fira Sans Book" panose="020B05030500000200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310C232-DB20-A868-3E5C-4CADD6F11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78736"/>
              </p:ext>
            </p:extLst>
          </p:nvPr>
        </p:nvGraphicFramePr>
        <p:xfrm>
          <a:off x="366092" y="1234843"/>
          <a:ext cx="9771822" cy="438831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266990">
                  <a:extLst>
                    <a:ext uri="{9D8B030D-6E8A-4147-A177-3AD203B41FA5}">
                      <a16:colId xmlns:a16="http://schemas.microsoft.com/office/drawing/2014/main" val="524939365"/>
                    </a:ext>
                  </a:extLst>
                </a:gridCol>
                <a:gridCol w="2576221">
                  <a:extLst>
                    <a:ext uri="{9D8B030D-6E8A-4147-A177-3AD203B41FA5}">
                      <a16:colId xmlns:a16="http://schemas.microsoft.com/office/drawing/2014/main" val="2793137378"/>
                    </a:ext>
                  </a:extLst>
                </a:gridCol>
                <a:gridCol w="4928611">
                  <a:extLst>
                    <a:ext uri="{9D8B030D-6E8A-4147-A177-3AD203B41FA5}">
                      <a16:colId xmlns:a16="http://schemas.microsoft.com/office/drawing/2014/main" val="3902976201"/>
                    </a:ext>
                  </a:extLst>
                </a:gridCol>
              </a:tblGrid>
              <a:tr h="3164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Опора</a:t>
                      </a:r>
                      <a:endParaRPr lang="en-US" sz="18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Авторы</a:t>
                      </a:r>
                      <a:endParaRPr lang="en-US" sz="18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Fira Sans Book" panose="020B0503050000020004" pitchFamily="34" charset="0"/>
                        </a:rPr>
                        <a:t>Описание</a:t>
                      </a:r>
                      <a:endParaRPr lang="en-US" sz="18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79115" marR="79115" marT="39558" marB="39558" anchor="ctr"/>
                </a:tc>
                <a:extLst>
                  <a:ext uri="{0D108BD9-81ED-4DB2-BD59-A6C34878D82A}">
                    <a16:rowId xmlns:a16="http://schemas.microsoft.com/office/drawing/2014/main" val="1187508466"/>
                  </a:ext>
                </a:extLst>
              </a:tr>
              <a:tr h="15031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Социальные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институты</a:t>
                      </a:r>
                      <a:endParaRPr lang="en-US" sz="18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П. Бергер, Т.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Лукман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; Т.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Парсонс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; Т.И.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Заславская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; П.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ДиМаджио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, У.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Пауэлл</a:t>
                      </a:r>
                      <a:endParaRPr lang="en-US" sz="18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Институциональные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условия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: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банкинг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как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институт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с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правилами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и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посредниками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;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его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перестройка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под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внешним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давлением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;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трансформация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общества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через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действия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групп</a:t>
                      </a:r>
                      <a:endParaRPr lang="en-US" sz="18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79115" marR="79115" marT="39558" marB="39558" anchor="ctr"/>
                </a:tc>
                <a:extLst>
                  <a:ext uri="{0D108BD9-81ED-4DB2-BD59-A6C34878D82A}">
                    <a16:rowId xmlns:a16="http://schemas.microsoft.com/office/drawing/2014/main" val="130428137"/>
                  </a:ext>
                </a:extLst>
              </a:tr>
              <a:tr h="126584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effectLst/>
                          <a:latin typeface="Fira Sans Book" panose="020B0503050000020004" pitchFamily="34" charset="0"/>
                        </a:rPr>
                        <a:t>Социальная адаптация</a:t>
                      </a: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effectLst/>
                          <a:latin typeface="Fira Sans Book" panose="020B0503050000020004" pitchFamily="34" charset="0"/>
                        </a:rPr>
                        <a:t>Р. Мертон; П.М. Козырева; Ю.В. Латов, Н.Е. Тихонова</a:t>
                      </a: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effectLst/>
                          <a:latin typeface="Fira Sans Book" panose="020B0503050000020004" pitchFamily="34" charset="0"/>
                        </a:rPr>
                        <a:t>Типы адаптации, когда цели прежние, а привычные средства закрыты; ресурсы групп и измерение их адаптированности</a:t>
                      </a:r>
                    </a:p>
                  </a:txBody>
                  <a:tcPr marL="79115" marR="79115" marT="39558" marB="39558" anchor="ctr"/>
                </a:tc>
                <a:extLst>
                  <a:ext uri="{0D108BD9-81ED-4DB2-BD59-A6C34878D82A}">
                    <a16:rowId xmlns:a16="http://schemas.microsoft.com/office/drawing/2014/main" val="3238172074"/>
                  </a:ext>
                </a:extLst>
              </a:tr>
              <a:tr h="126584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effectLst/>
                          <a:latin typeface="Fira Sans Book" panose="020B0503050000020004" pitchFamily="34" charset="0"/>
                        </a:rPr>
                        <a:t>Практики и капиталы</a:t>
                      </a: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effectLst/>
                          <a:latin typeface="Fira Sans Book" panose="020B0503050000020004" pitchFamily="34" charset="0"/>
                        </a:rPr>
                        <a:t>П. Бурдьё; Э. Гидденс; А. Реквиц; Э. Шоув, М. Панцар, М. Уотсон</a:t>
                      </a:r>
                    </a:p>
                  </a:txBody>
                  <a:tcPr marL="79115" marR="79115" marT="39558" marB="3955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Элементы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практик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(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материалы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компетенции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смыслы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) и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ресурсы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групп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: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неравные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капиталы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дают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неравные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пути</a:t>
                      </a:r>
                      <a:r>
                        <a:rPr lang="en-US" sz="18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Fira Sans Book" panose="020B0503050000020004" pitchFamily="34" charset="0"/>
                        </a:rPr>
                        <a:t>адаптации</a:t>
                      </a:r>
                      <a:endParaRPr lang="en-US" sz="18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79115" marR="79115" marT="39558" marB="39558" anchor="ctr"/>
                </a:tc>
                <a:extLst>
                  <a:ext uri="{0D108BD9-81ED-4DB2-BD59-A6C34878D82A}">
                    <a16:rowId xmlns:a16="http://schemas.microsoft.com/office/drawing/2014/main" val="2181585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862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816C85-77A6-D687-9AF3-036F2A44C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AAB382-C237-F553-BB48-D4A8FE870969}"/>
              </a:ext>
            </a:extLst>
          </p:cNvPr>
          <p:cNvSpPr txBox="1"/>
          <p:nvPr/>
        </p:nvSpPr>
        <p:spPr>
          <a:xfrm>
            <a:off x="617838" y="222422"/>
            <a:ext cx="594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Тех. слайд</a:t>
            </a:r>
            <a:endParaRPr lang="en-US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D0A63A-5FFE-9331-BDEC-E84F231A97C0}"/>
              </a:ext>
            </a:extLst>
          </p:cNvPr>
          <p:cNvSpPr txBox="1"/>
          <p:nvPr/>
        </p:nvSpPr>
        <p:spPr>
          <a:xfrm>
            <a:off x="617838" y="672679"/>
            <a:ext cx="594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Fira Sans Book" panose="020B0503050000020004" pitchFamily="34" charset="0"/>
                <a:ea typeface="Roboto" panose="02000000000000000000" pitchFamily="2" charset="0"/>
                <a:cs typeface="Roboto" panose="02000000000000000000" pitchFamily="2" charset="0"/>
              </a:rPr>
              <a:t>Тех. слайд</a:t>
            </a:r>
            <a:endParaRPr lang="en-US" dirty="0">
              <a:latin typeface="Fira Sans Book" panose="020B05030500000200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0D5A49-BD8E-A4F0-E55D-A5610B8BD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495" y="264875"/>
            <a:ext cx="2107095" cy="577286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716CC15-7502-1341-6019-9CAB801DE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732173"/>
              </p:ext>
            </p:extLst>
          </p:nvPr>
        </p:nvGraphicFramePr>
        <p:xfrm>
          <a:off x="617838" y="1335293"/>
          <a:ext cx="8805574" cy="435134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402787">
                  <a:extLst>
                    <a:ext uri="{9D8B030D-6E8A-4147-A177-3AD203B41FA5}">
                      <a16:colId xmlns:a16="http://schemas.microsoft.com/office/drawing/2014/main" val="895809746"/>
                    </a:ext>
                  </a:extLst>
                </a:gridCol>
                <a:gridCol w="4402787">
                  <a:extLst>
                    <a:ext uri="{9D8B030D-6E8A-4147-A177-3AD203B41FA5}">
                      <a16:colId xmlns:a16="http://schemas.microsoft.com/office/drawing/2014/main" val="3954533670"/>
                    </a:ext>
                  </a:extLst>
                </a:gridCol>
              </a:tblGrid>
              <a:tr h="2677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Цифра</a:t>
                      </a:r>
                      <a:endParaRPr lang="en-US" sz="13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</a:rPr>
                        <a:t>Источник</a:t>
                      </a: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2137948726"/>
                  </a:ext>
                </a:extLst>
              </a:tr>
              <a:tr h="2677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21-й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пакет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санкций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ЕС — 94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банка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, 23.07.2026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  <a:hlinkClick r:id="rId4"/>
                        </a:rPr>
                        <a:t>«Коммерсантъ», 24.07.2026</a:t>
                      </a:r>
                      <a:endParaRPr lang="en-US" sz="130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3318492173"/>
                  </a:ext>
                </a:extLst>
              </a:tr>
              <a:tr h="4686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ЦБ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Армении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: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отклонять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операции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с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риском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обхода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санкций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с 12.08.2026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  <a:hlinkClick r:id="rId5"/>
                        </a:rPr>
                        <a:t>«Клерк», 14.08.2026</a:t>
                      </a:r>
                      <a:endParaRPr lang="en-US" sz="130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3368570717"/>
                  </a:ext>
                </a:extLst>
              </a:tr>
              <a:tr h="4686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Лимиты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на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переводы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за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рубеж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сняты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с 08.12.2025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  <a:hlinkClick r:id="rId6"/>
                        </a:rPr>
                        <a:t>Информация Банка России от 05.12.2025</a:t>
                      </a:r>
                      <a:endParaRPr lang="en-US" sz="130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872990003"/>
                  </a:ext>
                </a:extLst>
              </a:tr>
              <a:tr h="4686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</a:rPr>
                        <a:t>77,6% карт в обращении — «Мир», I полугодие 2026 г.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</a:rPr>
                        <a:t>Банк России — «Коммерсантъ», 14.09.2026</a:t>
                      </a: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3272262397"/>
                  </a:ext>
                </a:extLst>
              </a:tr>
              <a:tr h="4686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</a:rPr>
                        <a:t>700 тыс. россиян со счетами за рубежом, +30% за 2024 г.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  <a:hlinkClick r:id="rId7"/>
                        </a:rPr>
                        <a:t>ФНС — Frank Media, 30.03.2026</a:t>
                      </a:r>
                      <a:endParaRPr lang="en-US" sz="130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2371613324"/>
                  </a:ext>
                </a:extLst>
              </a:tr>
              <a:tr h="4686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</a:rPr>
                        <a:t>15,1% безналичных оплат — без карты, II кв. 2026 г.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  <a:hlinkClick r:id="rId8"/>
                        </a:rPr>
                        <a:t>Банк России — «Интерфакс», 04.09.2026</a:t>
                      </a:r>
                      <a:endParaRPr lang="en-US" sz="130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3761388923"/>
                  </a:ext>
                </a:extLst>
              </a:tr>
              <a:tr h="2677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</a:rPr>
                        <a:t>21,3 трлн ₽ наличных в обращении на 01.07.2026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  <a:hlinkClick r:id="rId9"/>
                        </a:rPr>
                        <a:t>Банк России — «Коммерсантъ», 24.08.2026</a:t>
                      </a:r>
                      <a:endParaRPr lang="en-US" sz="130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3267302300"/>
                  </a:ext>
                </a:extLst>
              </a:tr>
              <a:tr h="4686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</a:rPr>
                        <a:t>95% граждан имеют банковские карты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  <a:hlinkClick r:id="rId10"/>
                        </a:rPr>
                        <a:t>Банк России. Отношение населения РФ к различным средствам платежа: опрос 2023 г.</a:t>
                      </a:r>
                      <a:endParaRPr lang="en-US" sz="130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994366520"/>
                  </a:ext>
                </a:extLst>
              </a:tr>
              <a:tr h="4686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</a:rPr>
                        <a:t>7 из 10 переводят через СБП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Банк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России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. СБП: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основные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показатели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, IV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кв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  <a:hlinkClick r:id="rId11"/>
                        </a:rPr>
                        <a:t>. 2025 г.</a:t>
                      </a:r>
                      <a:endParaRPr lang="en-US" sz="13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2716056234"/>
                  </a:ext>
                </a:extLst>
              </a:tr>
              <a:tr h="2677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effectLst/>
                          <a:latin typeface="Fira Sans Book" panose="020B0503050000020004" pitchFamily="34" charset="0"/>
                        </a:rPr>
                        <a:t>76,2 млн — рабочая сила, март 2026 г.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Росстат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,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обследование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рабочей</a:t>
                      </a:r>
                      <a:r>
                        <a:rPr lang="en-US" sz="1300" dirty="0">
                          <a:effectLst/>
                          <a:latin typeface="Fira Sans Book" panose="020B05030500000200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Fira Sans Book" panose="020B0503050000020004" pitchFamily="34" charset="0"/>
                        </a:rPr>
                        <a:t>силы</a:t>
                      </a:r>
                      <a:endParaRPr lang="en-US" sz="1300" dirty="0">
                        <a:effectLst/>
                        <a:latin typeface="Fira Sans Book" panose="020B0503050000020004" pitchFamily="34" charset="0"/>
                      </a:endParaRP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877163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291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AE8FC3-16BE-587B-E403-5AED9F396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1D59CA-4B06-DDA2-1F54-0BCA5B3A1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06" y="1492268"/>
            <a:ext cx="8058090" cy="38734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2404D4-DF14-7F73-9626-86197C372446}"/>
              </a:ext>
            </a:extLst>
          </p:cNvPr>
          <p:cNvSpPr txBox="1"/>
          <p:nvPr/>
        </p:nvSpPr>
        <p:spPr>
          <a:xfrm>
            <a:off x="617838" y="222422"/>
            <a:ext cx="594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Тех. слайд</a:t>
            </a:r>
            <a:endParaRPr lang="en-US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90ED2-839F-C62E-DD69-74AE632B6801}"/>
              </a:ext>
            </a:extLst>
          </p:cNvPr>
          <p:cNvSpPr txBox="1"/>
          <p:nvPr/>
        </p:nvSpPr>
        <p:spPr>
          <a:xfrm>
            <a:off x="617838" y="672679"/>
            <a:ext cx="594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Fira Sans Book" panose="020B0503050000020004" pitchFamily="34" charset="0"/>
                <a:ea typeface="Roboto" panose="02000000000000000000" pitchFamily="2" charset="0"/>
                <a:cs typeface="Roboto" panose="02000000000000000000" pitchFamily="2" charset="0"/>
              </a:rPr>
              <a:t>Тех. слайд</a:t>
            </a:r>
            <a:endParaRPr lang="en-US" dirty="0">
              <a:latin typeface="Fira Sans Book" panose="020B05030500000200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4F5C65-236B-15B6-F2EE-1A1A8AAF6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495" y="264875"/>
            <a:ext cx="2107095" cy="57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605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651</Words>
  <Application>Microsoft Office PowerPoint</Application>
  <PresentationFormat>Широкоэкранный</PresentationFormat>
  <Paragraphs>90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Fira Sans Book</vt:lpstr>
      <vt:lpstr>Roboto Condensed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Artyom Tsoy</dc:creator>
  <cp:lastModifiedBy>Artyom Tsoy</cp:lastModifiedBy>
  <cp:revision>3</cp:revision>
  <cp:lastPrinted>2026-10-16T07:18:34Z</cp:lastPrinted>
  <dcterms:created xsi:type="dcterms:W3CDTF">2026-10-16T01:59:40Z</dcterms:created>
  <dcterms:modified xsi:type="dcterms:W3CDTF">2026-10-16T07:22:34Z</dcterms:modified>
</cp:coreProperties>
</file>